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8" r:id="rId2"/>
    <p:sldId id="257" r:id="rId3"/>
    <p:sldId id="261" r:id="rId4"/>
    <p:sldId id="262" r:id="rId5"/>
    <p:sldId id="263" r:id="rId6"/>
    <p:sldId id="269" r:id="rId7"/>
    <p:sldId id="264" r:id="rId8"/>
    <p:sldId id="265" r:id="rId9"/>
    <p:sldId id="266"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12/14/2018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12/14/2018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6DFF08F-DC6B-4601-B491-B0F83F6DD2DA}" type="datetimeFigureOut">
              <a:rPr lang="en-US" dirty="0"/>
              <a:t>12/14/2018</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12/14/2018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dirty="0"/>
              <a:pPr/>
              <a:t>12/14/2018</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12/14/2018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12/14/2018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12/14/2018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12/14/2018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12/14/2018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12/14/2018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6DFF08F-DC6B-4601-B491-B0F83F6DD2DA}" type="datetimeFigureOut">
              <a:rPr lang="en-US" dirty="0"/>
              <a:pPr/>
              <a:t>12/14/2018</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avidpay?</a:t>
            </a:r>
            <a:endParaRPr lang="en-US" dirty="0"/>
          </a:p>
        </p:txBody>
      </p:sp>
      <p:sp>
        <p:nvSpPr>
          <p:cNvPr id="3" name="Content Placeholder 2"/>
          <p:cNvSpPr>
            <a:spLocks noGrp="1"/>
          </p:cNvSpPr>
          <p:nvPr>
            <p:ph idx="1"/>
          </p:nvPr>
        </p:nvSpPr>
        <p:spPr>
          <a:xfrm>
            <a:off x="713232" y="2057400"/>
            <a:ext cx="10872216" cy="4160520"/>
          </a:xfrm>
        </p:spPr>
        <p:txBody>
          <a:bodyPr>
            <a:normAutofit/>
          </a:bodyPr>
          <a:lstStyle/>
          <a:p>
            <a:pPr marL="0" indent="0">
              <a:buNone/>
            </a:pPr>
            <a:r>
              <a:rPr lang="en-US" sz="2400" dirty="0" smtClean="0"/>
              <a:t>The Trust has partnered with AvidXchange, implementing the AvidPay solution to:</a:t>
            </a:r>
          </a:p>
          <a:p>
            <a:pPr marL="0" indent="0">
              <a:buNone/>
            </a:pPr>
            <a:endParaRPr lang="en-US" sz="2400" dirty="0" smtClean="0"/>
          </a:p>
          <a:p>
            <a:pPr lvl="1">
              <a:buFont typeface="Wingdings" panose="05000000000000000000" pitchFamily="2" charset="2"/>
              <a:buChar char="§"/>
            </a:pPr>
            <a:r>
              <a:rPr lang="en-US" sz="2200" dirty="0" smtClean="0"/>
              <a:t>Print and mail client AP checks</a:t>
            </a:r>
          </a:p>
          <a:p>
            <a:pPr lvl="1">
              <a:buFont typeface="Wingdings" panose="05000000000000000000" pitchFamily="2" charset="2"/>
              <a:buChar char="§"/>
            </a:pPr>
            <a:r>
              <a:rPr lang="en-US" sz="2200" dirty="0" smtClean="0"/>
              <a:t>Provide client vendors with (faster) electronic payment options	</a:t>
            </a:r>
          </a:p>
          <a:p>
            <a:pPr lvl="1">
              <a:buFont typeface="Wingdings" panose="05000000000000000000" pitchFamily="2" charset="2"/>
              <a:buChar char="§"/>
            </a:pPr>
            <a:r>
              <a:rPr lang="en-US" sz="2200" dirty="0" smtClean="0"/>
              <a:t>Providing additional internal controls</a:t>
            </a:r>
            <a:endParaRPr lang="en-US" sz="2000" dirty="0" smtClean="0"/>
          </a:p>
          <a:p>
            <a:pPr lvl="3">
              <a:buFont typeface="Courier New" panose="02070309020205020404" pitchFamily="49" charset="0"/>
              <a:buChar char="o"/>
            </a:pPr>
            <a:r>
              <a:rPr lang="en-US" sz="1800" dirty="0" smtClean="0"/>
              <a:t>Payment Review</a:t>
            </a:r>
          </a:p>
          <a:p>
            <a:pPr lvl="3">
              <a:buFont typeface="Courier New" panose="02070309020205020404" pitchFamily="49" charset="0"/>
              <a:buChar char="o"/>
            </a:pPr>
            <a:r>
              <a:rPr lang="en-US" sz="1800" dirty="0" smtClean="0"/>
              <a:t>Positive Pay</a:t>
            </a:r>
          </a:p>
          <a:p>
            <a:pPr marL="0" indent="0">
              <a:buNone/>
            </a:pPr>
            <a:endParaRPr lang="en-US" dirty="0"/>
          </a:p>
          <a:p>
            <a:endParaRPr lang="en-US" dirty="0"/>
          </a:p>
        </p:txBody>
      </p:sp>
    </p:spTree>
    <p:extLst>
      <p:ext uri="{BB962C8B-B14F-4D97-AF65-F5344CB8AC3E}">
        <p14:creationId xmlns:p14="http://schemas.microsoft.com/office/powerpoint/2010/main" val="160020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Setup of AvidPay in Trustlink</a:t>
            </a:r>
            <a:endParaRPr lang="en-US" dirty="0"/>
          </a:p>
        </p:txBody>
      </p:sp>
      <p:pic>
        <p:nvPicPr>
          <p:cNvPr id="3" name="Picture 2"/>
          <p:cNvPicPr>
            <a:picLocks noChangeAspect="1"/>
          </p:cNvPicPr>
          <p:nvPr/>
        </p:nvPicPr>
        <p:blipFill>
          <a:blip r:embed="rId2"/>
          <a:stretch>
            <a:fillRect/>
          </a:stretch>
        </p:blipFill>
        <p:spPr>
          <a:xfrm>
            <a:off x="1952727" y="3117178"/>
            <a:ext cx="7675905" cy="3482586"/>
          </a:xfrm>
          <a:prstGeom prst="rect">
            <a:avLst/>
          </a:prstGeom>
        </p:spPr>
      </p:pic>
      <p:sp>
        <p:nvSpPr>
          <p:cNvPr id="4" name="TextBox 3"/>
          <p:cNvSpPr txBox="1"/>
          <p:nvPr/>
        </p:nvSpPr>
        <p:spPr>
          <a:xfrm>
            <a:off x="960120" y="1993392"/>
            <a:ext cx="10387584" cy="923330"/>
          </a:xfrm>
          <a:prstGeom prst="rect">
            <a:avLst/>
          </a:prstGeom>
          <a:noFill/>
        </p:spPr>
        <p:txBody>
          <a:bodyPr wrap="square" rtlCol="0">
            <a:spAutoFit/>
          </a:bodyPr>
          <a:lstStyle/>
          <a:p>
            <a:r>
              <a:rPr lang="en-US" dirty="0" smtClean="0"/>
              <a:t>Set up of AvidPay is done thru Property Set up in Trust Link.  The accounts designated to be included in the daily pay file are marked as “Print at AvidPay” by the Controller.</a:t>
            </a:r>
          </a:p>
          <a:p>
            <a:pPr marL="285750" indent="-285750">
              <a:buFont typeface="Wingdings" panose="05000000000000000000" pitchFamily="2" charset="2"/>
              <a:buChar char="§"/>
            </a:pPr>
            <a:r>
              <a:rPr lang="en-US" dirty="0"/>
              <a:t>	</a:t>
            </a:r>
            <a:r>
              <a:rPr lang="en-US" dirty="0" smtClean="0"/>
              <a:t>IT team will set-up initially, but review of initial set-up and updates will be processed by the Controller</a:t>
            </a:r>
            <a:endParaRPr lang="en-US" dirty="0"/>
          </a:p>
        </p:txBody>
      </p:sp>
      <p:cxnSp>
        <p:nvCxnSpPr>
          <p:cNvPr id="6" name="Straight Arrow Connector 5"/>
          <p:cNvCxnSpPr/>
          <p:nvPr/>
        </p:nvCxnSpPr>
        <p:spPr>
          <a:xfrm>
            <a:off x="8685426" y="4269199"/>
            <a:ext cx="404948" cy="94644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18749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AvidPay Works</a:t>
            </a:r>
            <a:endParaRPr lang="en-US" dirty="0"/>
          </a:p>
        </p:txBody>
      </p:sp>
      <p:sp>
        <p:nvSpPr>
          <p:cNvPr id="3" name="Content Placeholder 2"/>
          <p:cNvSpPr>
            <a:spLocks noGrp="1"/>
          </p:cNvSpPr>
          <p:nvPr>
            <p:ph sz="half" idx="1"/>
          </p:nvPr>
        </p:nvSpPr>
        <p:spPr/>
        <p:txBody>
          <a:bodyPr>
            <a:normAutofit fontScale="92500" lnSpcReduction="10000"/>
          </a:bodyPr>
          <a:lstStyle/>
          <a:p>
            <a:r>
              <a:rPr lang="en-US" dirty="0" smtClean="0"/>
              <a:t>Invoices will go into Invoice Manager for approval by manager</a:t>
            </a:r>
          </a:p>
          <a:p>
            <a:r>
              <a:rPr lang="en-US" dirty="0" smtClean="0"/>
              <a:t>Once approved the Invoice goes into Trustlink for check processing</a:t>
            </a:r>
          </a:p>
          <a:p>
            <a:r>
              <a:rPr lang="en-US" dirty="0" smtClean="0"/>
              <a:t>Checks issued from Operating with Trust signatures will be flagged, as processed thru AvidPay.  (No Reserve checks are paid using AvidPay).</a:t>
            </a:r>
          </a:p>
          <a:p>
            <a:r>
              <a:rPr lang="en-US" dirty="0" smtClean="0"/>
              <a:t>A check file is sent to AvidPay daily (and will be used in the Positive Pay process)</a:t>
            </a:r>
          </a:p>
          <a:p>
            <a:r>
              <a:rPr lang="en-US" dirty="0" smtClean="0"/>
              <a:t>AvidPay will draft the HOA bank account and print and mail the checks</a:t>
            </a:r>
            <a:r>
              <a:rPr lang="en-US" dirty="0"/>
              <a:t> </a:t>
            </a:r>
            <a:r>
              <a:rPr lang="en-US" dirty="0" smtClean="0"/>
              <a:t>from their location. 	</a:t>
            </a:r>
            <a:endParaRPr lang="en-US" dirty="0"/>
          </a:p>
        </p:txBody>
      </p:sp>
      <p:sp>
        <p:nvSpPr>
          <p:cNvPr id="4" name="Content Placeholder 3"/>
          <p:cNvSpPr>
            <a:spLocks noGrp="1"/>
          </p:cNvSpPr>
          <p:nvPr>
            <p:ph sz="half" idx="2"/>
          </p:nvPr>
        </p:nvSpPr>
        <p:spPr/>
        <p:txBody>
          <a:bodyPr>
            <a:normAutofit fontScale="92500" lnSpcReduction="10000"/>
          </a:bodyPr>
          <a:lstStyle/>
          <a:p>
            <a:r>
              <a:rPr lang="en-US" dirty="0" smtClean="0">
                <a:solidFill>
                  <a:srgbClr val="FFFF00"/>
                </a:solidFill>
              </a:rPr>
              <a:t>So What is Different?</a:t>
            </a:r>
          </a:p>
          <a:p>
            <a:r>
              <a:rPr lang="en-US" dirty="0" smtClean="0">
                <a:solidFill>
                  <a:srgbClr val="FFFF00"/>
                </a:solidFill>
              </a:rPr>
              <a:t>Trustlink will continue to show a check number that matches the withdrawal on the bank account</a:t>
            </a:r>
          </a:p>
          <a:p>
            <a:r>
              <a:rPr lang="en-US" dirty="0" smtClean="0">
                <a:solidFill>
                  <a:srgbClr val="FFFF00"/>
                </a:solidFill>
              </a:rPr>
              <a:t>Checks will be drawn from an AvidPay bank account, as the HOA bank has already been drafted </a:t>
            </a:r>
          </a:p>
          <a:p>
            <a:r>
              <a:rPr lang="en-US" dirty="0" smtClean="0">
                <a:solidFill>
                  <a:srgbClr val="FFFF00"/>
                </a:solidFill>
              </a:rPr>
              <a:t>The checks received by the vendor will not have Trust signatures</a:t>
            </a:r>
          </a:p>
          <a:p>
            <a:r>
              <a:rPr lang="en-US" dirty="0" smtClean="0">
                <a:solidFill>
                  <a:srgbClr val="FFFF00"/>
                </a:solidFill>
              </a:rPr>
              <a:t>Check copies will no longer be available in the financial packets.  (However, cleared check transactions will be shown on the client bank statement)</a:t>
            </a:r>
            <a:endParaRPr lang="en-US" dirty="0">
              <a:solidFill>
                <a:srgbClr val="FFFF00"/>
              </a:solidFill>
            </a:endParaRPr>
          </a:p>
        </p:txBody>
      </p:sp>
    </p:spTree>
    <p:extLst>
      <p:ext uri="{BB962C8B-B14F-4D97-AF65-F5344CB8AC3E}">
        <p14:creationId xmlns:p14="http://schemas.microsoft.com/office/powerpoint/2010/main" val="422624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wipe(down)">
                                      <p:cBhvr>
                                        <p:cTn id="42" dur="580">
                                          <p:stCondLst>
                                            <p:cond delay="0"/>
                                          </p:stCondLst>
                                        </p:cTn>
                                        <p:tgtEl>
                                          <p:spTgt spid="4">
                                            <p:txEl>
                                              <p:pRg st="0" end="0"/>
                                            </p:txEl>
                                          </p:spTgt>
                                        </p:tgtEl>
                                      </p:cBhvr>
                                    </p:animEffect>
                                    <p:anim calcmode="lin" valueType="num">
                                      <p:cBhvr>
                                        <p:cTn id="43"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48" dur="26">
                                          <p:stCondLst>
                                            <p:cond delay="650"/>
                                          </p:stCondLst>
                                        </p:cTn>
                                        <p:tgtEl>
                                          <p:spTgt spid="4">
                                            <p:txEl>
                                              <p:pRg st="0" end="0"/>
                                            </p:txEl>
                                          </p:spTgt>
                                        </p:tgtEl>
                                      </p:cBhvr>
                                      <p:to x="100000" y="60000"/>
                                    </p:animScale>
                                    <p:animScale>
                                      <p:cBhvr>
                                        <p:cTn id="49" dur="166" decel="50000">
                                          <p:stCondLst>
                                            <p:cond delay="676"/>
                                          </p:stCondLst>
                                        </p:cTn>
                                        <p:tgtEl>
                                          <p:spTgt spid="4">
                                            <p:txEl>
                                              <p:pRg st="0" end="0"/>
                                            </p:txEl>
                                          </p:spTgt>
                                        </p:tgtEl>
                                      </p:cBhvr>
                                      <p:to x="100000" y="100000"/>
                                    </p:animScale>
                                    <p:animScale>
                                      <p:cBhvr>
                                        <p:cTn id="50" dur="26">
                                          <p:stCondLst>
                                            <p:cond delay="1312"/>
                                          </p:stCondLst>
                                        </p:cTn>
                                        <p:tgtEl>
                                          <p:spTgt spid="4">
                                            <p:txEl>
                                              <p:pRg st="0" end="0"/>
                                            </p:txEl>
                                          </p:spTgt>
                                        </p:tgtEl>
                                      </p:cBhvr>
                                      <p:to x="100000" y="80000"/>
                                    </p:animScale>
                                    <p:animScale>
                                      <p:cBhvr>
                                        <p:cTn id="51" dur="166" decel="50000">
                                          <p:stCondLst>
                                            <p:cond delay="1338"/>
                                          </p:stCondLst>
                                        </p:cTn>
                                        <p:tgtEl>
                                          <p:spTgt spid="4">
                                            <p:txEl>
                                              <p:pRg st="0" end="0"/>
                                            </p:txEl>
                                          </p:spTgt>
                                        </p:tgtEl>
                                      </p:cBhvr>
                                      <p:to x="100000" y="100000"/>
                                    </p:animScale>
                                    <p:animScale>
                                      <p:cBhvr>
                                        <p:cTn id="52" dur="26">
                                          <p:stCondLst>
                                            <p:cond delay="1642"/>
                                          </p:stCondLst>
                                        </p:cTn>
                                        <p:tgtEl>
                                          <p:spTgt spid="4">
                                            <p:txEl>
                                              <p:pRg st="0" end="0"/>
                                            </p:txEl>
                                          </p:spTgt>
                                        </p:tgtEl>
                                      </p:cBhvr>
                                      <p:to x="100000" y="90000"/>
                                    </p:animScale>
                                    <p:animScale>
                                      <p:cBhvr>
                                        <p:cTn id="53" dur="166" decel="50000">
                                          <p:stCondLst>
                                            <p:cond delay="1668"/>
                                          </p:stCondLst>
                                        </p:cTn>
                                        <p:tgtEl>
                                          <p:spTgt spid="4">
                                            <p:txEl>
                                              <p:pRg st="0" end="0"/>
                                            </p:txEl>
                                          </p:spTgt>
                                        </p:tgtEl>
                                      </p:cBhvr>
                                      <p:to x="100000" y="100000"/>
                                    </p:animScale>
                                    <p:animScale>
                                      <p:cBhvr>
                                        <p:cTn id="54" dur="26">
                                          <p:stCondLst>
                                            <p:cond delay="1808"/>
                                          </p:stCondLst>
                                        </p:cTn>
                                        <p:tgtEl>
                                          <p:spTgt spid="4">
                                            <p:txEl>
                                              <p:pRg st="0" end="0"/>
                                            </p:txEl>
                                          </p:spTgt>
                                        </p:tgtEl>
                                      </p:cBhvr>
                                      <p:to x="100000" y="95000"/>
                                    </p:animScale>
                                    <p:animScale>
                                      <p:cBhvr>
                                        <p:cTn id="55" dur="166" decel="50000">
                                          <p:stCondLst>
                                            <p:cond delay="1834"/>
                                          </p:stCondLst>
                                        </p:cTn>
                                        <p:tgtEl>
                                          <p:spTgt spid="4">
                                            <p:txEl>
                                              <p:pRg st="0" end="0"/>
                                            </p:txEl>
                                          </p:spTgt>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nodeType="clickEffect">
                                  <p:stCondLst>
                                    <p:cond delay="0"/>
                                  </p:stCondLst>
                                  <p:childTnLst>
                                    <p:set>
                                      <p:cBhvr>
                                        <p:cTn id="59" dur="1" fill="hold">
                                          <p:stCondLst>
                                            <p:cond delay="0"/>
                                          </p:stCondLst>
                                        </p:cTn>
                                        <p:tgtEl>
                                          <p:spTgt spid="4">
                                            <p:txEl>
                                              <p:pRg st="1" end="1"/>
                                            </p:txEl>
                                          </p:spTgt>
                                        </p:tgtEl>
                                        <p:attrNameLst>
                                          <p:attrName>style.visibility</p:attrName>
                                        </p:attrNameLst>
                                      </p:cBhvr>
                                      <p:to>
                                        <p:strVal val="visible"/>
                                      </p:to>
                                    </p:set>
                                    <p:animEffect transition="in" filter="wipe(down)">
                                      <p:cBhvr>
                                        <p:cTn id="60" dur="580">
                                          <p:stCondLst>
                                            <p:cond delay="0"/>
                                          </p:stCondLst>
                                        </p:cTn>
                                        <p:tgtEl>
                                          <p:spTgt spid="4">
                                            <p:txEl>
                                              <p:pRg st="1" end="1"/>
                                            </p:txEl>
                                          </p:spTgt>
                                        </p:tgtEl>
                                      </p:cBhvr>
                                    </p:animEffect>
                                    <p:anim calcmode="lin" valueType="num">
                                      <p:cBhvr>
                                        <p:cTn id="61"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4">
                                            <p:txEl>
                                              <p:pRg st="1" end="1"/>
                                            </p:txEl>
                                          </p:spTgt>
                                        </p:tgtEl>
                                      </p:cBhvr>
                                      <p:to x="100000" y="60000"/>
                                    </p:animScale>
                                    <p:animScale>
                                      <p:cBhvr>
                                        <p:cTn id="67" dur="166" decel="50000">
                                          <p:stCondLst>
                                            <p:cond delay="676"/>
                                          </p:stCondLst>
                                        </p:cTn>
                                        <p:tgtEl>
                                          <p:spTgt spid="4">
                                            <p:txEl>
                                              <p:pRg st="1" end="1"/>
                                            </p:txEl>
                                          </p:spTgt>
                                        </p:tgtEl>
                                      </p:cBhvr>
                                      <p:to x="100000" y="100000"/>
                                    </p:animScale>
                                    <p:animScale>
                                      <p:cBhvr>
                                        <p:cTn id="68" dur="26">
                                          <p:stCondLst>
                                            <p:cond delay="1312"/>
                                          </p:stCondLst>
                                        </p:cTn>
                                        <p:tgtEl>
                                          <p:spTgt spid="4">
                                            <p:txEl>
                                              <p:pRg st="1" end="1"/>
                                            </p:txEl>
                                          </p:spTgt>
                                        </p:tgtEl>
                                      </p:cBhvr>
                                      <p:to x="100000" y="80000"/>
                                    </p:animScale>
                                    <p:animScale>
                                      <p:cBhvr>
                                        <p:cTn id="69" dur="166" decel="50000">
                                          <p:stCondLst>
                                            <p:cond delay="1338"/>
                                          </p:stCondLst>
                                        </p:cTn>
                                        <p:tgtEl>
                                          <p:spTgt spid="4">
                                            <p:txEl>
                                              <p:pRg st="1" end="1"/>
                                            </p:txEl>
                                          </p:spTgt>
                                        </p:tgtEl>
                                      </p:cBhvr>
                                      <p:to x="100000" y="100000"/>
                                    </p:animScale>
                                    <p:animScale>
                                      <p:cBhvr>
                                        <p:cTn id="70" dur="26">
                                          <p:stCondLst>
                                            <p:cond delay="1642"/>
                                          </p:stCondLst>
                                        </p:cTn>
                                        <p:tgtEl>
                                          <p:spTgt spid="4">
                                            <p:txEl>
                                              <p:pRg st="1" end="1"/>
                                            </p:txEl>
                                          </p:spTgt>
                                        </p:tgtEl>
                                      </p:cBhvr>
                                      <p:to x="100000" y="90000"/>
                                    </p:animScale>
                                    <p:animScale>
                                      <p:cBhvr>
                                        <p:cTn id="71" dur="166" decel="50000">
                                          <p:stCondLst>
                                            <p:cond delay="1668"/>
                                          </p:stCondLst>
                                        </p:cTn>
                                        <p:tgtEl>
                                          <p:spTgt spid="4">
                                            <p:txEl>
                                              <p:pRg st="1" end="1"/>
                                            </p:txEl>
                                          </p:spTgt>
                                        </p:tgtEl>
                                      </p:cBhvr>
                                      <p:to x="100000" y="100000"/>
                                    </p:animScale>
                                    <p:animScale>
                                      <p:cBhvr>
                                        <p:cTn id="72" dur="26">
                                          <p:stCondLst>
                                            <p:cond delay="1808"/>
                                          </p:stCondLst>
                                        </p:cTn>
                                        <p:tgtEl>
                                          <p:spTgt spid="4">
                                            <p:txEl>
                                              <p:pRg st="1" end="1"/>
                                            </p:txEl>
                                          </p:spTgt>
                                        </p:tgtEl>
                                      </p:cBhvr>
                                      <p:to x="100000" y="95000"/>
                                    </p:animScale>
                                    <p:animScale>
                                      <p:cBhvr>
                                        <p:cTn id="73" dur="166" decel="50000">
                                          <p:stCondLst>
                                            <p:cond delay="1834"/>
                                          </p:stCondLst>
                                        </p:cTn>
                                        <p:tgtEl>
                                          <p:spTgt spid="4">
                                            <p:txEl>
                                              <p:pRg st="1" end="1"/>
                                            </p:txEl>
                                          </p:spTgt>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26" presetClass="entr" presetSubtype="0" fill="hold" nodeType="clickEffect">
                                  <p:stCondLst>
                                    <p:cond delay="0"/>
                                  </p:stCondLst>
                                  <p:childTnLst>
                                    <p:set>
                                      <p:cBhvr>
                                        <p:cTn id="77" dur="1" fill="hold">
                                          <p:stCondLst>
                                            <p:cond delay="0"/>
                                          </p:stCondLst>
                                        </p:cTn>
                                        <p:tgtEl>
                                          <p:spTgt spid="4">
                                            <p:txEl>
                                              <p:pRg st="2" end="2"/>
                                            </p:txEl>
                                          </p:spTgt>
                                        </p:tgtEl>
                                        <p:attrNameLst>
                                          <p:attrName>style.visibility</p:attrName>
                                        </p:attrNameLst>
                                      </p:cBhvr>
                                      <p:to>
                                        <p:strVal val="visible"/>
                                      </p:to>
                                    </p:set>
                                    <p:animEffect transition="in" filter="wipe(down)">
                                      <p:cBhvr>
                                        <p:cTn id="78" dur="580">
                                          <p:stCondLst>
                                            <p:cond delay="0"/>
                                          </p:stCondLst>
                                        </p:cTn>
                                        <p:tgtEl>
                                          <p:spTgt spid="4">
                                            <p:txEl>
                                              <p:pRg st="2" end="2"/>
                                            </p:txEl>
                                          </p:spTgt>
                                        </p:tgtEl>
                                      </p:cBhvr>
                                    </p:animEffect>
                                    <p:anim calcmode="lin" valueType="num">
                                      <p:cBhvr>
                                        <p:cTn id="79"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84" dur="26">
                                          <p:stCondLst>
                                            <p:cond delay="650"/>
                                          </p:stCondLst>
                                        </p:cTn>
                                        <p:tgtEl>
                                          <p:spTgt spid="4">
                                            <p:txEl>
                                              <p:pRg st="2" end="2"/>
                                            </p:txEl>
                                          </p:spTgt>
                                        </p:tgtEl>
                                      </p:cBhvr>
                                      <p:to x="100000" y="60000"/>
                                    </p:animScale>
                                    <p:animScale>
                                      <p:cBhvr>
                                        <p:cTn id="85" dur="166" decel="50000">
                                          <p:stCondLst>
                                            <p:cond delay="676"/>
                                          </p:stCondLst>
                                        </p:cTn>
                                        <p:tgtEl>
                                          <p:spTgt spid="4">
                                            <p:txEl>
                                              <p:pRg st="2" end="2"/>
                                            </p:txEl>
                                          </p:spTgt>
                                        </p:tgtEl>
                                      </p:cBhvr>
                                      <p:to x="100000" y="100000"/>
                                    </p:animScale>
                                    <p:animScale>
                                      <p:cBhvr>
                                        <p:cTn id="86" dur="26">
                                          <p:stCondLst>
                                            <p:cond delay="1312"/>
                                          </p:stCondLst>
                                        </p:cTn>
                                        <p:tgtEl>
                                          <p:spTgt spid="4">
                                            <p:txEl>
                                              <p:pRg st="2" end="2"/>
                                            </p:txEl>
                                          </p:spTgt>
                                        </p:tgtEl>
                                      </p:cBhvr>
                                      <p:to x="100000" y="80000"/>
                                    </p:animScale>
                                    <p:animScale>
                                      <p:cBhvr>
                                        <p:cTn id="87" dur="166" decel="50000">
                                          <p:stCondLst>
                                            <p:cond delay="1338"/>
                                          </p:stCondLst>
                                        </p:cTn>
                                        <p:tgtEl>
                                          <p:spTgt spid="4">
                                            <p:txEl>
                                              <p:pRg st="2" end="2"/>
                                            </p:txEl>
                                          </p:spTgt>
                                        </p:tgtEl>
                                      </p:cBhvr>
                                      <p:to x="100000" y="100000"/>
                                    </p:animScale>
                                    <p:animScale>
                                      <p:cBhvr>
                                        <p:cTn id="88" dur="26">
                                          <p:stCondLst>
                                            <p:cond delay="1642"/>
                                          </p:stCondLst>
                                        </p:cTn>
                                        <p:tgtEl>
                                          <p:spTgt spid="4">
                                            <p:txEl>
                                              <p:pRg st="2" end="2"/>
                                            </p:txEl>
                                          </p:spTgt>
                                        </p:tgtEl>
                                      </p:cBhvr>
                                      <p:to x="100000" y="90000"/>
                                    </p:animScale>
                                    <p:animScale>
                                      <p:cBhvr>
                                        <p:cTn id="89" dur="166" decel="50000">
                                          <p:stCondLst>
                                            <p:cond delay="1668"/>
                                          </p:stCondLst>
                                        </p:cTn>
                                        <p:tgtEl>
                                          <p:spTgt spid="4">
                                            <p:txEl>
                                              <p:pRg st="2" end="2"/>
                                            </p:txEl>
                                          </p:spTgt>
                                        </p:tgtEl>
                                      </p:cBhvr>
                                      <p:to x="100000" y="100000"/>
                                    </p:animScale>
                                    <p:animScale>
                                      <p:cBhvr>
                                        <p:cTn id="90" dur="26">
                                          <p:stCondLst>
                                            <p:cond delay="1808"/>
                                          </p:stCondLst>
                                        </p:cTn>
                                        <p:tgtEl>
                                          <p:spTgt spid="4">
                                            <p:txEl>
                                              <p:pRg st="2" end="2"/>
                                            </p:txEl>
                                          </p:spTgt>
                                        </p:tgtEl>
                                      </p:cBhvr>
                                      <p:to x="100000" y="95000"/>
                                    </p:animScale>
                                    <p:animScale>
                                      <p:cBhvr>
                                        <p:cTn id="91" dur="166" decel="50000">
                                          <p:stCondLst>
                                            <p:cond delay="1834"/>
                                          </p:stCondLst>
                                        </p:cTn>
                                        <p:tgtEl>
                                          <p:spTgt spid="4">
                                            <p:txEl>
                                              <p:pRg st="2" end="2"/>
                                            </p:txEl>
                                          </p:spTgt>
                                        </p:tgtEl>
                                      </p:cBhvr>
                                      <p:to x="100000" y="100000"/>
                                    </p:animScale>
                                  </p:childTnLst>
                                </p:cTn>
                              </p:par>
                            </p:childTnLst>
                          </p:cTn>
                        </p:par>
                      </p:childTnLst>
                    </p:cTn>
                  </p:par>
                  <p:par>
                    <p:cTn id="92" fill="hold">
                      <p:stCondLst>
                        <p:cond delay="indefinite"/>
                      </p:stCondLst>
                      <p:childTnLst>
                        <p:par>
                          <p:cTn id="93" fill="hold">
                            <p:stCondLst>
                              <p:cond delay="0"/>
                            </p:stCondLst>
                            <p:childTnLst>
                              <p:par>
                                <p:cTn id="94" presetID="26" presetClass="entr" presetSubtype="0" fill="hold" nodeType="clickEffect">
                                  <p:stCondLst>
                                    <p:cond delay="0"/>
                                  </p:stCondLst>
                                  <p:childTnLst>
                                    <p:set>
                                      <p:cBhvr>
                                        <p:cTn id="95" dur="1" fill="hold">
                                          <p:stCondLst>
                                            <p:cond delay="0"/>
                                          </p:stCondLst>
                                        </p:cTn>
                                        <p:tgtEl>
                                          <p:spTgt spid="4">
                                            <p:txEl>
                                              <p:pRg st="3" end="3"/>
                                            </p:txEl>
                                          </p:spTgt>
                                        </p:tgtEl>
                                        <p:attrNameLst>
                                          <p:attrName>style.visibility</p:attrName>
                                        </p:attrNameLst>
                                      </p:cBhvr>
                                      <p:to>
                                        <p:strVal val="visible"/>
                                      </p:to>
                                    </p:set>
                                    <p:animEffect transition="in" filter="wipe(down)">
                                      <p:cBhvr>
                                        <p:cTn id="96" dur="580">
                                          <p:stCondLst>
                                            <p:cond delay="0"/>
                                          </p:stCondLst>
                                        </p:cTn>
                                        <p:tgtEl>
                                          <p:spTgt spid="4">
                                            <p:txEl>
                                              <p:pRg st="3" end="3"/>
                                            </p:txEl>
                                          </p:spTgt>
                                        </p:tgtEl>
                                      </p:cBhvr>
                                    </p:animEffect>
                                    <p:anim calcmode="lin" valueType="num">
                                      <p:cBhvr>
                                        <p:cTn id="97"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102" dur="26">
                                          <p:stCondLst>
                                            <p:cond delay="650"/>
                                          </p:stCondLst>
                                        </p:cTn>
                                        <p:tgtEl>
                                          <p:spTgt spid="4">
                                            <p:txEl>
                                              <p:pRg st="3" end="3"/>
                                            </p:txEl>
                                          </p:spTgt>
                                        </p:tgtEl>
                                      </p:cBhvr>
                                      <p:to x="100000" y="60000"/>
                                    </p:animScale>
                                    <p:animScale>
                                      <p:cBhvr>
                                        <p:cTn id="103" dur="166" decel="50000">
                                          <p:stCondLst>
                                            <p:cond delay="676"/>
                                          </p:stCondLst>
                                        </p:cTn>
                                        <p:tgtEl>
                                          <p:spTgt spid="4">
                                            <p:txEl>
                                              <p:pRg st="3" end="3"/>
                                            </p:txEl>
                                          </p:spTgt>
                                        </p:tgtEl>
                                      </p:cBhvr>
                                      <p:to x="100000" y="100000"/>
                                    </p:animScale>
                                    <p:animScale>
                                      <p:cBhvr>
                                        <p:cTn id="104" dur="26">
                                          <p:stCondLst>
                                            <p:cond delay="1312"/>
                                          </p:stCondLst>
                                        </p:cTn>
                                        <p:tgtEl>
                                          <p:spTgt spid="4">
                                            <p:txEl>
                                              <p:pRg st="3" end="3"/>
                                            </p:txEl>
                                          </p:spTgt>
                                        </p:tgtEl>
                                      </p:cBhvr>
                                      <p:to x="100000" y="80000"/>
                                    </p:animScale>
                                    <p:animScale>
                                      <p:cBhvr>
                                        <p:cTn id="105" dur="166" decel="50000">
                                          <p:stCondLst>
                                            <p:cond delay="1338"/>
                                          </p:stCondLst>
                                        </p:cTn>
                                        <p:tgtEl>
                                          <p:spTgt spid="4">
                                            <p:txEl>
                                              <p:pRg st="3" end="3"/>
                                            </p:txEl>
                                          </p:spTgt>
                                        </p:tgtEl>
                                      </p:cBhvr>
                                      <p:to x="100000" y="100000"/>
                                    </p:animScale>
                                    <p:animScale>
                                      <p:cBhvr>
                                        <p:cTn id="106" dur="26">
                                          <p:stCondLst>
                                            <p:cond delay="1642"/>
                                          </p:stCondLst>
                                        </p:cTn>
                                        <p:tgtEl>
                                          <p:spTgt spid="4">
                                            <p:txEl>
                                              <p:pRg st="3" end="3"/>
                                            </p:txEl>
                                          </p:spTgt>
                                        </p:tgtEl>
                                      </p:cBhvr>
                                      <p:to x="100000" y="90000"/>
                                    </p:animScale>
                                    <p:animScale>
                                      <p:cBhvr>
                                        <p:cTn id="107" dur="166" decel="50000">
                                          <p:stCondLst>
                                            <p:cond delay="1668"/>
                                          </p:stCondLst>
                                        </p:cTn>
                                        <p:tgtEl>
                                          <p:spTgt spid="4">
                                            <p:txEl>
                                              <p:pRg st="3" end="3"/>
                                            </p:txEl>
                                          </p:spTgt>
                                        </p:tgtEl>
                                      </p:cBhvr>
                                      <p:to x="100000" y="100000"/>
                                    </p:animScale>
                                    <p:animScale>
                                      <p:cBhvr>
                                        <p:cTn id="108" dur="26">
                                          <p:stCondLst>
                                            <p:cond delay="1808"/>
                                          </p:stCondLst>
                                        </p:cTn>
                                        <p:tgtEl>
                                          <p:spTgt spid="4">
                                            <p:txEl>
                                              <p:pRg st="3" end="3"/>
                                            </p:txEl>
                                          </p:spTgt>
                                        </p:tgtEl>
                                      </p:cBhvr>
                                      <p:to x="100000" y="95000"/>
                                    </p:animScale>
                                    <p:animScale>
                                      <p:cBhvr>
                                        <p:cTn id="109" dur="166" decel="50000">
                                          <p:stCondLst>
                                            <p:cond delay="1834"/>
                                          </p:stCondLst>
                                        </p:cTn>
                                        <p:tgtEl>
                                          <p:spTgt spid="4">
                                            <p:txEl>
                                              <p:pRg st="3" end="3"/>
                                            </p:txEl>
                                          </p:spTgt>
                                        </p:tgtEl>
                                      </p:cBhvr>
                                      <p:to x="100000" y="100000"/>
                                    </p:animScale>
                                  </p:childTnLst>
                                </p:cTn>
                              </p:par>
                            </p:childTnLst>
                          </p:cTn>
                        </p:par>
                      </p:childTnLst>
                    </p:cTn>
                  </p:par>
                  <p:par>
                    <p:cTn id="110" fill="hold">
                      <p:stCondLst>
                        <p:cond delay="indefinite"/>
                      </p:stCondLst>
                      <p:childTnLst>
                        <p:par>
                          <p:cTn id="111" fill="hold">
                            <p:stCondLst>
                              <p:cond delay="0"/>
                            </p:stCondLst>
                            <p:childTnLst>
                              <p:par>
                                <p:cTn id="112" presetID="26" presetClass="entr" presetSubtype="0" fill="hold" nodeType="clickEffect">
                                  <p:stCondLst>
                                    <p:cond delay="0"/>
                                  </p:stCondLst>
                                  <p:childTnLst>
                                    <p:set>
                                      <p:cBhvr>
                                        <p:cTn id="113" dur="1" fill="hold">
                                          <p:stCondLst>
                                            <p:cond delay="0"/>
                                          </p:stCondLst>
                                        </p:cTn>
                                        <p:tgtEl>
                                          <p:spTgt spid="4">
                                            <p:txEl>
                                              <p:pRg st="4" end="4"/>
                                            </p:txEl>
                                          </p:spTgt>
                                        </p:tgtEl>
                                        <p:attrNameLst>
                                          <p:attrName>style.visibility</p:attrName>
                                        </p:attrNameLst>
                                      </p:cBhvr>
                                      <p:to>
                                        <p:strVal val="visible"/>
                                      </p:to>
                                    </p:set>
                                    <p:animEffect transition="in" filter="wipe(down)">
                                      <p:cBhvr>
                                        <p:cTn id="114" dur="580">
                                          <p:stCondLst>
                                            <p:cond delay="0"/>
                                          </p:stCondLst>
                                        </p:cTn>
                                        <p:tgtEl>
                                          <p:spTgt spid="4">
                                            <p:txEl>
                                              <p:pRg st="4" end="4"/>
                                            </p:txEl>
                                          </p:spTgt>
                                        </p:tgtEl>
                                      </p:cBhvr>
                                    </p:animEffect>
                                    <p:anim calcmode="lin" valueType="num">
                                      <p:cBhvr>
                                        <p:cTn id="115"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120" dur="26">
                                          <p:stCondLst>
                                            <p:cond delay="650"/>
                                          </p:stCondLst>
                                        </p:cTn>
                                        <p:tgtEl>
                                          <p:spTgt spid="4">
                                            <p:txEl>
                                              <p:pRg st="4" end="4"/>
                                            </p:txEl>
                                          </p:spTgt>
                                        </p:tgtEl>
                                      </p:cBhvr>
                                      <p:to x="100000" y="60000"/>
                                    </p:animScale>
                                    <p:animScale>
                                      <p:cBhvr>
                                        <p:cTn id="121" dur="166" decel="50000">
                                          <p:stCondLst>
                                            <p:cond delay="676"/>
                                          </p:stCondLst>
                                        </p:cTn>
                                        <p:tgtEl>
                                          <p:spTgt spid="4">
                                            <p:txEl>
                                              <p:pRg st="4" end="4"/>
                                            </p:txEl>
                                          </p:spTgt>
                                        </p:tgtEl>
                                      </p:cBhvr>
                                      <p:to x="100000" y="100000"/>
                                    </p:animScale>
                                    <p:animScale>
                                      <p:cBhvr>
                                        <p:cTn id="122" dur="26">
                                          <p:stCondLst>
                                            <p:cond delay="1312"/>
                                          </p:stCondLst>
                                        </p:cTn>
                                        <p:tgtEl>
                                          <p:spTgt spid="4">
                                            <p:txEl>
                                              <p:pRg st="4" end="4"/>
                                            </p:txEl>
                                          </p:spTgt>
                                        </p:tgtEl>
                                      </p:cBhvr>
                                      <p:to x="100000" y="80000"/>
                                    </p:animScale>
                                    <p:animScale>
                                      <p:cBhvr>
                                        <p:cTn id="123" dur="166" decel="50000">
                                          <p:stCondLst>
                                            <p:cond delay="1338"/>
                                          </p:stCondLst>
                                        </p:cTn>
                                        <p:tgtEl>
                                          <p:spTgt spid="4">
                                            <p:txEl>
                                              <p:pRg st="4" end="4"/>
                                            </p:txEl>
                                          </p:spTgt>
                                        </p:tgtEl>
                                      </p:cBhvr>
                                      <p:to x="100000" y="100000"/>
                                    </p:animScale>
                                    <p:animScale>
                                      <p:cBhvr>
                                        <p:cTn id="124" dur="26">
                                          <p:stCondLst>
                                            <p:cond delay="1642"/>
                                          </p:stCondLst>
                                        </p:cTn>
                                        <p:tgtEl>
                                          <p:spTgt spid="4">
                                            <p:txEl>
                                              <p:pRg st="4" end="4"/>
                                            </p:txEl>
                                          </p:spTgt>
                                        </p:tgtEl>
                                      </p:cBhvr>
                                      <p:to x="100000" y="90000"/>
                                    </p:animScale>
                                    <p:animScale>
                                      <p:cBhvr>
                                        <p:cTn id="125" dur="166" decel="50000">
                                          <p:stCondLst>
                                            <p:cond delay="1668"/>
                                          </p:stCondLst>
                                        </p:cTn>
                                        <p:tgtEl>
                                          <p:spTgt spid="4">
                                            <p:txEl>
                                              <p:pRg st="4" end="4"/>
                                            </p:txEl>
                                          </p:spTgt>
                                        </p:tgtEl>
                                      </p:cBhvr>
                                      <p:to x="100000" y="100000"/>
                                    </p:animScale>
                                    <p:animScale>
                                      <p:cBhvr>
                                        <p:cTn id="126" dur="26">
                                          <p:stCondLst>
                                            <p:cond delay="1808"/>
                                          </p:stCondLst>
                                        </p:cTn>
                                        <p:tgtEl>
                                          <p:spTgt spid="4">
                                            <p:txEl>
                                              <p:pRg st="4" end="4"/>
                                            </p:txEl>
                                          </p:spTgt>
                                        </p:tgtEl>
                                      </p:cBhvr>
                                      <p:to x="100000" y="95000"/>
                                    </p:animScale>
                                    <p:animScale>
                                      <p:cBhvr>
                                        <p:cTn id="127" dur="166" decel="50000">
                                          <p:stCondLst>
                                            <p:cond delay="1834"/>
                                          </p:stCondLst>
                                        </p:cTn>
                                        <p:tgtEl>
                                          <p:spTgt spid="4">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594" y="101156"/>
            <a:ext cx="5213040" cy="6637267"/>
          </a:xfrm>
          <a:prstGeom prst="rect">
            <a:avLst/>
          </a:prstGeom>
        </p:spPr>
      </p:pic>
      <p:sp>
        <p:nvSpPr>
          <p:cNvPr id="7" name="TextBox 6"/>
          <p:cNvSpPr txBox="1"/>
          <p:nvPr/>
        </p:nvSpPr>
        <p:spPr>
          <a:xfrm>
            <a:off x="6977575" y="815926"/>
            <a:ext cx="4276579" cy="4462760"/>
          </a:xfrm>
          <a:prstGeom prst="rect">
            <a:avLst/>
          </a:prstGeom>
          <a:noFill/>
        </p:spPr>
        <p:txBody>
          <a:bodyPr wrap="square" rtlCol="0">
            <a:spAutoFit/>
          </a:bodyPr>
          <a:lstStyle/>
          <a:p>
            <a:r>
              <a:rPr lang="en-US" sz="2800" dirty="0" smtClean="0"/>
              <a:t>AvidPay Check Example:</a:t>
            </a:r>
          </a:p>
          <a:p>
            <a:endParaRPr lang="en-US" dirty="0"/>
          </a:p>
          <a:p>
            <a:r>
              <a:rPr lang="en-US" sz="2000" dirty="0" smtClean="0"/>
              <a:t>Payment ID = Trustlink Check Number</a:t>
            </a:r>
          </a:p>
          <a:p>
            <a:r>
              <a:rPr lang="en-US" sz="2000" dirty="0" smtClean="0"/>
              <a:t>	Actual Check Number is from Avid 	Pay 	and not listed in Trustlink</a:t>
            </a:r>
          </a:p>
          <a:p>
            <a:endParaRPr lang="en-US" sz="2000" dirty="0" smtClean="0"/>
          </a:p>
          <a:p>
            <a:r>
              <a:rPr lang="en-US" sz="2000" dirty="0" smtClean="0"/>
              <a:t>Check is drawn off an AvidPay bank account not the HOA bank account number</a:t>
            </a:r>
          </a:p>
          <a:p>
            <a:endParaRPr lang="en-US" sz="2000" dirty="0"/>
          </a:p>
          <a:p>
            <a:r>
              <a:rPr lang="en-US" sz="2000" dirty="0" smtClean="0"/>
              <a:t>Signature is not a Trust signature. </a:t>
            </a:r>
          </a:p>
          <a:p>
            <a:endParaRPr lang="en-US" sz="2000" dirty="0"/>
          </a:p>
          <a:p>
            <a:r>
              <a:rPr lang="en-US" sz="2000" dirty="0" smtClean="0"/>
              <a:t>Check is mailed from North Carolina</a:t>
            </a:r>
          </a:p>
          <a:p>
            <a:endParaRPr lang="en-US" dirty="0"/>
          </a:p>
        </p:txBody>
      </p:sp>
    </p:spTree>
    <p:extLst>
      <p:ext uri="{BB962C8B-B14F-4D97-AF65-F5344CB8AC3E}">
        <p14:creationId xmlns:p14="http://schemas.microsoft.com/office/powerpoint/2010/main" val="235615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1000"/>
                                        <p:tgtEl>
                                          <p:spTgt spid="7">
                                            <p:txEl>
                                              <p:pRg st="2" end="2"/>
                                            </p:txEl>
                                          </p:spTgt>
                                        </p:tgtEl>
                                      </p:cBhvr>
                                    </p:animEffect>
                                    <p:anim calcmode="lin" valueType="num">
                                      <p:cBhvr>
                                        <p:cTn id="1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1000"/>
                                        <p:tgtEl>
                                          <p:spTgt spid="7">
                                            <p:txEl>
                                              <p:pRg st="3" end="3"/>
                                            </p:txEl>
                                          </p:spTgt>
                                        </p:tgtEl>
                                      </p:cBhvr>
                                    </p:animEffect>
                                    <p:anim calcmode="lin" valueType="num">
                                      <p:cBhvr>
                                        <p:cTn id="18"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xEl>
                                              <p:pRg st="5" end="5"/>
                                            </p:txEl>
                                          </p:spTgt>
                                        </p:tgtEl>
                                        <p:attrNameLst>
                                          <p:attrName>style.visibility</p:attrName>
                                        </p:attrNameLst>
                                      </p:cBhvr>
                                      <p:to>
                                        <p:strVal val="visible"/>
                                      </p:to>
                                    </p:set>
                                    <p:animEffect transition="in" filter="fade">
                                      <p:cBhvr>
                                        <p:cTn id="24" dur="1000"/>
                                        <p:tgtEl>
                                          <p:spTgt spid="7">
                                            <p:txEl>
                                              <p:pRg st="5" end="5"/>
                                            </p:txEl>
                                          </p:spTgt>
                                        </p:tgtEl>
                                      </p:cBhvr>
                                    </p:animEffect>
                                    <p:anim calcmode="lin" valueType="num">
                                      <p:cBhvr>
                                        <p:cTn id="25"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animEffect transition="in" filter="fade">
                                      <p:cBhvr>
                                        <p:cTn id="31" dur="1000"/>
                                        <p:tgtEl>
                                          <p:spTgt spid="7">
                                            <p:txEl>
                                              <p:pRg st="7" end="7"/>
                                            </p:txEl>
                                          </p:spTgt>
                                        </p:tgtEl>
                                      </p:cBhvr>
                                    </p:animEffect>
                                    <p:anim calcmode="lin" valueType="num">
                                      <p:cBhvr>
                                        <p:cTn id="32"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7">
                                            <p:txEl>
                                              <p:pRg st="9" end="9"/>
                                            </p:txEl>
                                          </p:spTgt>
                                        </p:tgtEl>
                                        <p:attrNameLst>
                                          <p:attrName>style.visibility</p:attrName>
                                        </p:attrNameLst>
                                      </p:cBhvr>
                                      <p:to>
                                        <p:strVal val="visible"/>
                                      </p:to>
                                    </p:set>
                                    <p:animEffect transition="in" filter="fade">
                                      <p:cBhvr>
                                        <p:cTn id="38" dur="1000"/>
                                        <p:tgtEl>
                                          <p:spTgt spid="7">
                                            <p:txEl>
                                              <p:pRg st="9" end="9"/>
                                            </p:txEl>
                                          </p:spTgt>
                                        </p:tgtEl>
                                      </p:cBhvr>
                                    </p:animEffect>
                                    <p:anim calcmode="lin" valueType="num">
                                      <p:cBhvr>
                                        <p:cTn id="39" dur="1000" fill="hold"/>
                                        <p:tgtEl>
                                          <p:spTgt spid="7">
                                            <p:txEl>
                                              <p:pRg st="9" end="9"/>
                                            </p:txEl>
                                          </p:spTgt>
                                        </p:tgtEl>
                                        <p:attrNameLst>
                                          <p:attrName>ppt_x</p:attrName>
                                        </p:attrNameLst>
                                      </p:cBhvr>
                                      <p:tavLst>
                                        <p:tav tm="0">
                                          <p:val>
                                            <p:strVal val="#ppt_x"/>
                                          </p:val>
                                        </p:tav>
                                        <p:tav tm="100000">
                                          <p:val>
                                            <p:strVal val="#ppt_x"/>
                                          </p:val>
                                        </p:tav>
                                      </p:tavLst>
                                    </p:anim>
                                    <p:anim calcmode="lin" valueType="num">
                                      <p:cBhvr>
                                        <p:cTn id="40" dur="1000" fill="hold"/>
                                        <p:tgtEl>
                                          <p:spTgt spid="7">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435" y="338848"/>
            <a:ext cx="7849695" cy="241016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435" y="2989213"/>
            <a:ext cx="8030146" cy="3496163"/>
          </a:xfrm>
          <a:prstGeom prst="rect">
            <a:avLst/>
          </a:prstGeom>
        </p:spPr>
      </p:pic>
      <p:sp>
        <p:nvSpPr>
          <p:cNvPr id="4" name="TextBox 3"/>
          <p:cNvSpPr txBox="1"/>
          <p:nvPr/>
        </p:nvSpPr>
        <p:spPr>
          <a:xfrm>
            <a:off x="9312812" y="338848"/>
            <a:ext cx="2222695" cy="1631216"/>
          </a:xfrm>
          <a:prstGeom prst="rect">
            <a:avLst/>
          </a:prstGeom>
          <a:noFill/>
        </p:spPr>
        <p:txBody>
          <a:bodyPr wrap="square" rtlCol="0">
            <a:spAutoFit/>
          </a:bodyPr>
          <a:lstStyle/>
          <a:p>
            <a:r>
              <a:rPr lang="en-US" sz="2000" dirty="0" smtClean="0"/>
              <a:t>Actual AvidPay Check Number</a:t>
            </a:r>
          </a:p>
          <a:p>
            <a:endParaRPr lang="en-US" sz="2000" dirty="0"/>
          </a:p>
          <a:p>
            <a:r>
              <a:rPr lang="en-US" sz="2000" dirty="0" smtClean="0"/>
              <a:t>Trust Link Check Number</a:t>
            </a:r>
            <a:endParaRPr lang="en-US" sz="2000" dirty="0"/>
          </a:p>
        </p:txBody>
      </p:sp>
      <p:cxnSp>
        <p:nvCxnSpPr>
          <p:cNvPr id="6" name="Straight Arrow Connector 5"/>
          <p:cNvCxnSpPr/>
          <p:nvPr/>
        </p:nvCxnSpPr>
        <p:spPr>
          <a:xfrm flipH="1">
            <a:off x="7877908" y="745588"/>
            <a:ext cx="1434904"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8" name="Straight Arrow Connector 7"/>
          <p:cNvCxnSpPr/>
          <p:nvPr/>
        </p:nvCxnSpPr>
        <p:spPr>
          <a:xfrm flipH="1" flipV="1">
            <a:off x="5697416" y="1111349"/>
            <a:ext cx="3615396" cy="23914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0" name="TextBox 9"/>
          <p:cNvSpPr txBox="1"/>
          <p:nvPr/>
        </p:nvSpPr>
        <p:spPr>
          <a:xfrm>
            <a:off x="9509760" y="3263704"/>
            <a:ext cx="2025747" cy="2554545"/>
          </a:xfrm>
          <a:prstGeom prst="rect">
            <a:avLst/>
          </a:prstGeom>
          <a:noFill/>
        </p:spPr>
        <p:txBody>
          <a:bodyPr wrap="square" rtlCol="0">
            <a:spAutoFit/>
          </a:bodyPr>
          <a:lstStyle/>
          <a:p>
            <a:r>
              <a:rPr lang="en-US" sz="2000" dirty="0" smtClean="0"/>
              <a:t>Check drawn off AvidPay bank</a:t>
            </a:r>
          </a:p>
          <a:p>
            <a:endParaRPr lang="en-US" sz="2000" dirty="0"/>
          </a:p>
          <a:p>
            <a:endParaRPr lang="en-US" sz="2000" dirty="0" smtClean="0"/>
          </a:p>
          <a:p>
            <a:endParaRPr lang="en-US" sz="2000" dirty="0"/>
          </a:p>
          <a:p>
            <a:endParaRPr lang="en-US" sz="2000" dirty="0" smtClean="0"/>
          </a:p>
          <a:p>
            <a:endParaRPr lang="en-US" sz="2000" dirty="0"/>
          </a:p>
          <a:p>
            <a:endParaRPr lang="en-US" sz="2000" dirty="0"/>
          </a:p>
        </p:txBody>
      </p:sp>
      <p:cxnSp>
        <p:nvCxnSpPr>
          <p:cNvPr id="12" name="Straight Arrow Connector 11"/>
          <p:cNvCxnSpPr/>
          <p:nvPr/>
        </p:nvCxnSpPr>
        <p:spPr>
          <a:xfrm flipH="1">
            <a:off x="5908431" y="3650740"/>
            <a:ext cx="3545058" cy="2092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4" name="Straight Arrow Connector 13"/>
          <p:cNvCxnSpPr/>
          <p:nvPr/>
        </p:nvCxnSpPr>
        <p:spPr>
          <a:xfrm flipH="1">
            <a:off x="7343337" y="5710844"/>
            <a:ext cx="2110152" cy="183521"/>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5" name="TextBox 4"/>
          <p:cNvSpPr txBox="1"/>
          <p:nvPr/>
        </p:nvSpPr>
        <p:spPr>
          <a:xfrm>
            <a:off x="9334552" y="5479438"/>
            <a:ext cx="2200955" cy="646331"/>
          </a:xfrm>
          <a:prstGeom prst="rect">
            <a:avLst/>
          </a:prstGeom>
          <a:noFill/>
        </p:spPr>
        <p:txBody>
          <a:bodyPr wrap="square" rtlCol="0">
            <a:spAutoFit/>
          </a:bodyPr>
          <a:lstStyle/>
          <a:p>
            <a:r>
              <a:rPr lang="en-US" dirty="0" smtClean="0"/>
              <a:t>Not a Trust Signature</a:t>
            </a:r>
            <a:endParaRPr lang="en-US" dirty="0"/>
          </a:p>
          <a:p>
            <a:endParaRPr lang="en-US" dirty="0"/>
          </a:p>
        </p:txBody>
      </p:sp>
    </p:spTree>
    <p:extLst>
      <p:ext uri="{BB962C8B-B14F-4D97-AF65-F5344CB8AC3E}">
        <p14:creationId xmlns:p14="http://schemas.microsoft.com/office/powerpoint/2010/main" val="236939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645" y="1583297"/>
            <a:ext cx="10861906" cy="1511708"/>
          </a:xfrm>
          <a:prstGeom prst="rect">
            <a:avLst/>
          </a:prstGeom>
        </p:spPr>
      </p:pic>
      <p:cxnSp>
        <p:nvCxnSpPr>
          <p:cNvPr id="5" name="Straight Arrow Connector 4"/>
          <p:cNvCxnSpPr/>
          <p:nvPr/>
        </p:nvCxnSpPr>
        <p:spPr>
          <a:xfrm>
            <a:off x="2495006" y="1417933"/>
            <a:ext cx="404948" cy="94644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645" y="3907434"/>
            <a:ext cx="10861906" cy="2326691"/>
          </a:xfrm>
          <a:prstGeom prst="rect">
            <a:avLst/>
          </a:prstGeom>
        </p:spPr>
      </p:pic>
      <p:sp>
        <p:nvSpPr>
          <p:cNvPr id="9" name="TextBox 8"/>
          <p:cNvSpPr txBox="1"/>
          <p:nvPr/>
        </p:nvSpPr>
        <p:spPr>
          <a:xfrm>
            <a:off x="770709" y="3409406"/>
            <a:ext cx="10515600" cy="400110"/>
          </a:xfrm>
          <a:prstGeom prst="rect">
            <a:avLst/>
          </a:prstGeom>
          <a:noFill/>
        </p:spPr>
        <p:txBody>
          <a:bodyPr wrap="square" rtlCol="0">
            <a:spAutoFit/>
          </a:bodyPr>
          <a:lstStyle/>
          <a:p>
            <a:r>
              <a:rPr lang="en-US" sz="2000" dirty="0" smtClean="0"/>
              <a:t>In the Notes tab it shows payment was processed – Print to AvidPay</a:t>
            </a:r>
            <a:endParaRPr lang="en-US" sz="2000" dirty="0"/>
          </a:p>
        </p:txBody>
      </p:sp>
      <p:cxnSp>
        <p:nvCxnSpPr>
          <p:cNvPr id="11" name="Straight Arrow Connector 10"/>
          <p:cNvCxnSpPr/>
          <p:nvPr/>
        </p:nvCxnSpPr>
        <p:spPr>
          <a:xfrm>
            <a:off x="6858000" y="3788229"/>
            <a:ext cx="365761" cy="82296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2" name="TextBox 11"/>
          <p:cNvSpPr txBox="1"/>
          <p:nvPr/>
        </p:nvSpPr>
        <p:spPr>
          <a:xfrm>
            <a:off x="626645" y="261257"/>
            <a:ext cx="10398406" cy="584775"/>
          </a:xfrm>
          <a:prstGeom prst="rect">
            <a:avLst/>
          </a:prstGeom>
          <a:noFill/>
        </p:spPr>
        <p:txBody>
          <a:bodyPr wrap="square" rtlCol="0">
            <a:spAutoFit/>
          </a:bodyPr>
          <a:lstStyle/>
          <a:p>
            <a:r>
              <a:rPr lang="en-US" sz="3200" dirty="0" smtClean="0"/>
              <a:t>Where to look in Accounts Payable:</a:t>
            </a:r>
            <a:endParaRPr lang="en-US" sz="3200" dirty="0"/>
          </a:p>
        </p:txBody>
      </p:sp>
      <p:sp>
        <p:nvSpPr>
          <p:cNvPr id="13" name="TextBox 12"/>
          <p:cNvSpPr txBox="1"/>
          <p:nvPr/>
        </p:nvSpPr>
        <p:spPr>
          <a:xfrm>
            <a:off x="626645" y="1056765"/>
            <a:ext cx="3953668" cy="400110"/>
          </a:xfrm>
          <a:prstGeom prst="rect">
            <a:avLst/>
          </a:prstGeom>
          <a:noFill/>
        </p:spPr>
        <p:txBody>
          <a:bodyPr wrap="square" rtlCol="0">
            <a:spAutoFit/>
          </a:bodyPr>
          <a:lstStyle/>
          <a:p>
            <a:r>
              <a:rPr lang="en-US" sz="2000" dirty="0" smtClean="0"/>
              <a:t>Check # in TrustLink</a:t>
            </a:r>
            <a:endParaRPr lang="en-US" sz="2000" dirty="0">
              <a:solidFill>
                <a:srgbClr val="FF0000"/>
              </a:solidFill>
            </a:endParaRPr>
          </a:p>
        </p:txBody>
      </p:sp>
      <p:cxnSp>
        <p:nvCxnSpPr>
          <p:cNvPr id="16" name="Straight Arrow Connector 15"/>
          <p:cNvCxnSpPr/>
          <p:nvPr/>
        </p:nvCxnSpPr>
        <p:spPr>
          <a:xfrm>
            <a:off x="10262332" y="1417933"/>
            <a:ext cx="678263" cy="16536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 name="TextBox 2"/>
          <p:cNvSpPr txBox="1"/>
          <p:nvPr/>
        </p:nvSpPr>
        <p:spPr>
          <a:xfrm>
            <a:off x="8944857" y="1007208"/>
            <a:ext cx="2543694" cy="369332"/>
          </a:xfrm>
          <a:prstGeom prst="rect">
            <a:avLst/>
          </a:prstGeom>
          <a:noFill/>
        </p:spPr>
        <p:txBody>
          <a:bodyPr wrap="square" rtlCol="0">
            <a:spAutoFit/>
          </a:bodyPr>
          <a:lstStyle/>
          <a:p>
            <a:r>
              <a:rPr lang="en-US" dirty="0"/>
              <a:t>Shows Print to Avid Pay</a:t>
            </a:r>
          </a:p>
        </p:txBody>
      </p:sp>
    </p:spTree>
    <p:extLst>
      <p:ext uri="{BB962C8B-B14F-4D97-AF65-F5344CB8AC3E}">
        <p14:creationId xmlns:p14="http://schemas.microsoft.com/office/powerpoint/2010/main" val="35689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07385" y="1724544"/>
            <a:ext cx="8735187" cy="3462597"/>
          </a:xfrm>
          <a:prstGeom prst="rect">
            <a:avLst/>
          </a:prstGeom>
        </p:spPr>
      </p:pic>
      <p:sp>
        <p:nvSpPr>
          <p:cNvPr id="3" name="TextBox 2"/>
          <p:cNvSpPr txBox="1"/>
          <p:nvPr/>
        </p:nvSpPr>
        <p:spPr>
          <a:xfrm>
            <a:off x="626645" y="261257"/>
            <a:ext cx="10398406" cy="584775"/>
          </a:xfrm>
          <a:prstGeom prst="rect">
            <a:avLst/>
          </a:prstGeom>
          <a:noFill/>
        </p:spPr>
        <p:txBody>
          <a:bodyPr wrap="square" rtlCol="0">
            <a:spAutoFit/>
          </a:bodyPr>
          <a:lstStyle/>
          <a:p>
            <a:r>
              <a:rPr lang="en-US" sz="3200" dirty="0" smtClean="0"/>
              <a:t>AAB Client Bank Statement Example</a:t>
            </a:r>
            <a:endParaRPr lang="en-US" sz="3200" dirty="0"/>
          </a:p>
        </p:txBody>
      </p:sp>
      <p:sp>
        <p:nvSpPr>
          <p:cNvPr id="4" name="TextBox 3"/>
          <p:cNvSpPr txBox="1"/>
          <p:nvPr/>
        </p:nvSpPr>
        <p:spPr>
          <a:xfrm>
            <a:off x="626644" y="1056765"/>
            <a:ext cx="8026905" cy="400110"/>
          </a:xfrm>
          <a:prstGeom prst="rect">
            <a:avLst/>
          </a:prstGeom>
          <a:noFill/>
        </p:spPr>
        <p:txBody>
          <a:bodyPr wrap="square" rtlCol="0">
            <a:spAutoFit/>
          </a:bodyPr>
          <a:lstStyle/>
          <a:p>
            <a:r>
              <a:rPr lang="en-US" sz="2000" dirty="0" smtClean="0"/>
              <a:t>Check # in TrustLink matches draft # in Bank Statement</a:t>
            </a:r>
            <a:endParaRPr lang="en-US" sz="2000" dirty="0">
              <a:solidFill>
                <a:srgbClr val="FF0000"/>
              </a:solidFill>
            </a:endParaRPr>
          </a:p>
        </p:txBody>
      </p:sp>
      <p:cxnSp>
        <p:nvCxnSpPr>
          <p:cNvPr id="5" name="Straight Arrow Connector 4"/>
          <p:cNvCxnSpPr/>
          <p:nvPr/>
        </p:nvCxnSpPr>
        <p:spPr>
          <a:xfrm>
            <a:off x="5825848" y="1600813"/>
            <a:ext cx="404948" cy="94644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47353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Stop Payment process</a:t>
            </a:r>
            <a:endParaRPr lang="en-US" dirty="0"/>
          </a:p>
        </p:txBody>
      </p:sp>
      <p:sp>
        <p:nvSpPr>
          <p:cNvPr id="3" name="Content Placeholder 2"/>
          <p:cNvSpPr>
            <a:spLocks noGrp="1"/>
          </p:cNvSpPr>
          <p:nvPr>
            <p:ph idx="1"/>
          </p:nvPr>
        </p:nvSpPr>
        <p:spPr>
          <a:xfrm>
            <a:off x="1202919" y="2307102"/>
            <a:ext cx="9784080" cy="3910818"/>
          </a:xfrm>
        </p:spPr>
        <p:txBody>
          <a:bodyPr>
            <a:normAutofit fontScale="92500"/>
          </a:bodyPr>
          <a:lstStyle/>
          <a:p>
            <a:r>
              <a:rPr lang="en-US" sz="2400" dirty="0" smtClean="0"/>
              <a:t>A request is sent to the AP Specialist to place a stop payment on a check</a:t>
            </a:r>
          </a:p>
          <a:p>
            <a:r>
              <a:rPr lang="en-US" sz="2400" dirty="0" smtClean="0"/>
              <a:t>AP Specialist will contact AvidPay to request the stop payment and notify the Staff Accountant</a:t>
            </a:r>
          </a:p>
          <a:p>
            <a:r>
              <a:rPr lang="en-US" sz="2400" dirty="0" smtClean="0"/>
              <a:t>The Staff Accountant will monitor the HOA bank account to determine when funds have been received for the stop payment (i.e. returned by Avid Pay)</a:t>
            </a:r>
          </a:p>
          <a:p>
            <a:r>
              <a:rPr lang="en-US" sz="2400" dirty="0" smtClean="0"/>
              <a:t>Once funds are received the staff accountant notifies AP to void the payment in TrustLink</a:t>
            </a:r>
          </a:p>
          <a:p>
            <a:r>
              <a:rPr lang="en-US" sz="2400" dirty="0" smtClean="0"/>
              <a:t>AP will void the payment in Trust Link.  If the invoice will be paid with a new check, the invoice will be re-processed and available in Invoice Manager for CAM review.</a:t>
            </a:r>
          </a:p>
          <a:p>
            <a:pPr marL="0" indent="0">
              <a:buNone/>
            </a:pPr>
            <a:endParaRPr lang="en-US" dirty="0"/>
          </a:p>
          <a:p>
            <a:endParaRPr lang="en-US" dirty="0"/>
          </a:p>
        </p:txBody>
      </p:sp>
    </p:spTree>
    <p:extLst>
      <p:ext uri="{BB962C8B-B14F-4D97-AF65-F5344CB8AC3E}">
        <p14:creationId xmlns:p14="http://schemas.microsoft.com/office/powerpoint/2010/main" val="296734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Electronic Vendor Payment Options</a:t>
            </a:r>
            <a:endParaRPr lang="en-US" dirty="0"/>
          </a:p>
        </p:txBody>
      </p:sp>
      <p:sp>
        <p:nvSpPr>
          <p:cNvPr id="3" name="TextBox 2"/>
          <p:cNvSpPr txBox="1"/>
          <p:nvPr/>
        </p:nvSpPr>
        <p:spPr>
          <a:xfrm>
            <a:off x="955400" y="2210574"/>
            <a:ext cx="10279117" cy="4216539"/>
          </a:xfrm>
          <a:prstGeom prst="rect">
            <a:avLst/>
          </a:prstGeom>
          <a:noFill/>
        </p:spPr>
        <p:txBody>
          <a:bodyPr wrap="square" rtlCol="0">
            <a:spAutoFit/>
          </a:bodyPr>
          <a:lstStyle/>
          <a:p>
            <a:r>
              <a:rPr lang="en-US" sz="2800" dirty="0" smtClean="0"/>
              <a:t>Electronic Options – vendors are paid faster than check processing (bypassing US mail)</a:t>
            </a:r>
          </a:p>
          <a:p>
            <a:r>
              <a:rPr lang="en-US" sz="2800" dirty="0"/>
              <a:t>	</a:t>
            </a:r>
            <a:r>
              <a:rPr lang="en-US" sz="2000" dirty="0" smtClean="0"/>
              <a:t>Virtual Credit Card 	Small fee to the vendor   1-2%</a:t>
            </a:r>
          </a:p>
          <a:p>
            <a:r>
              <a:rPr lang="en-US" sz="2000" dirty="0"/>
              <a:t>	</a:t>
            </a:r>
            <a:r>
              <a:rPr lang="en-US" sz="2000" dirty="0" smtClean="0"/>
              <a:t>					Requires vendor have Merchant Services (Credit Card Processing)</a:t>
            </a:r>
          </a:p>
          <a:p>
            <a:r>
              <a:rPr lang="en-US" sz="2000" dirty="0"/>
              <a:t>	</a:t>
            </a:r>
            <a:r>
              <a:rPr lang="en-US" sz="2000" dirty="0" smtClean="0"/>
              <a:t>					Fastest payment option – approx. 2 days </a:t>
            </a:r>
          </a:p>
          <a:p>
            <a:endParaRPr lang="en-US" sz="2000" dirty="0" smtClean="0"/>
          </a:p>
          <a:p>
            <a:r>
              <a:rPr lang="en-US" sz="2000" dirty="0"/>
              <a:t>	</a:t>
            </a:r>
            <a:r>
              <a:rPr lang="en-US" sz="2000" dirty="0" smtClean="0"/>
              <a:t>Direct Deposit		Small fee to the vendor  1-2%</a:t>
            </a:r>
          </a:p>
          <a:p>
            <a:r>
              <a:rPr lang="en-US" sz="2000" dirty="0"/>
              <a:t>	</a:t>
            </a:r>
            <a:r>
              <a:rPr lang="en-US" sz="2000" dirty="0" smtClean="0"/>
              <a:t>					Merchant Services not needed</a:t>
            </a:r>
          </a:p>
          <a:p>
            <a:r>
              <a:rPr lang="en-US" sz="2000" dirty="0"/>
              <a:t>	</a:t>
            </a:r>
            <a:r>
              <a:rPr lang="en-US" sz="2000" dirty="0" smtClean="0"/>
              <a:t>					Payment available approx. 3 days</a:t>
            </a:r>
            <a:r>
              <a:rPr lang="en-US" sz="2800" dirty="0"/>
              <a:t>	</a:t>
            </a:r>
            <a:r>
              <a:rPr lang="en-US" sz="2800" dirty="0" smtClean="0"/>
              <a:t>		</a:t>
            </a:r>
          </a:p>
          <a:p>
            <a:r>
              <a:rPr lang="en-US" sz="2800" dirty="0"/>
              <a:t>Managers do not need to do </a:t>
            </a:r>
            <a:r>
              <a:rPr lang="en-US" sz="2800" dirty="0" smtClean="0"/>
              <a:t>anything.  AvidPay will reach out to all vendors regarding these options…  					</a:t>
            </a:r>
            <a:endParaRPr lang="en-US" sz="2800" dirty="0"/>
          </a:p>
        </p:txBody>
      </p:sp>
    </p:spTree>
    <p:extLst>
      <p:ext uri="{BB962C8B-B14F-4D97-AF65-F5344CB8AC3E}">
        <p14:creationId xmlns:p14="http://schemas.microsoft.com/office/powerpoint/2010/main" val="14666054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Added Security thru positive pay</a:t>
            </a:r>
            <a:endParaRPr lang="en-US" dirty="0"/>
          </a:p>
        </p:txBody>
      </p:sp>
      <p:sp>
        <p:nvSpPr>
          <p:cNvPr id="3" name="TextBox 2"/>
          <p:cNvSpPr txBox="1"/>
          <p:nvPr/>
        </p:nvSpPr>
        <p:spPr>
          <a:xfrm>
            <a:off x="1202919" y="2596896"/>
            <a:ext cx="9550425" cy="3046988"/>
          </a:xfrm>
          <a:prstGeom prst="rect">
            <a:avLst/>
          </a:prstGeom>
          <a:noFill/>
        </p:spPr>
        <p:txBody>
          <a:bodyPr wrap="square" rtlCol="0">
            <a:spAutoFit/>
          </a:bodyPr>
          <a:lstStyle/>
          <a:p>
            <a:r>
              <a:rPr lang="en-US" sz="2400" dirty="0" smtClean="0"/>
              <a:t>The AvidPay process includes additional security, using Positive Pay on all checks (i.e. electronically verified against a daily pay file).</a:t>
            </a:r>
          </a:p>
          <a:p>
            <a:endParaRPr lang="en-US" sz="2400" dirty="0"/>
          </a:p>
          <a:p>
            <a:r>
              <a:rPr lang="en-US" sz="2400" dirty="0" smtClean="0"/>
              <a:t>	Verification of the following is performed</a:t>
            </a:r>
          </a:p>
          <a:p>
            <a:pPr marL="1714500" lvl="3" indent="-342900">
              <a:buFont typeface="Wingdings" panose="05000000000000000000" pitchFamily="2" charset="2"/>
              <a:buChar char="§"/>
            </a:pPr>
            <a:r>
              <a:rPr lang="en-US" sz="2400" dirty="0" smtClean="0"/>
              <a:t>Payee</a:t>
            </a:r>
            <a:endParaRPr lang="en-US" sz="2400" dirty="0" smtClean="0"/>
          </a:p>
          <a:p>
            <a:pPr marL="1714500" lvl="3" indent="-342900">
              <a:buFont typeface="Wingdings" panose="05000000000000000000" pitchFamily="2" charset="2"/>
              <a:buChar char="§"/>
            </a:pPr>
            <a:r>
              <a:rPr lang="en-US" sz="2400" dirty="0" smtClean="0"/>
              <a:t>Check Date</a:t>
            </a:r>
          </a:p>
          <a:p>
            <a:pPr marL="1714500" lvl="3" indent="-342900">
              <a:buFont typeface="Wingdings" panose="05000000000000000000" pitchFamily="2" charset="2"/>
              <a:buChar char="§"/>
            </a:pPr>
            <a:r>
              <a:rPr lang="en-US" sz="2400" dirty="0" smtClean="0"/>
              <a:t>Amount</a:t>
            </a:r>
            <a:endParaRPr lang="en-US" sz="2400" dirty="0" smtClean="0"/>
          </a:p>
          <a:p>
            <a:pPr marL="1714500" lvl="3" indent="-342900">
              <a:buFont typeface="Wingdings" panose="05000000000000000000" pitchFamily="2" charset="2"/>
              <a:buChar char="§"/>
            </a:pPr>
            <a:r>
              <a:rPr lang="en-US" sz="2400" smtClean="0"/>
              <a:t>Check </a:t>
            </a:r>
            <a:r>
              <a:rPr lang="en-US" sz="2400" smtClean="0"/>
              <a:t>Number</a:t>
            </a:r>
            <a:endParaRPr lang="en-US" sz="2400" dirty="0"/>
          </a:p>
        </p:txBody>
      </p:sp>
    </p:spTree>
    <p:extLst>
      <p:ext uri="{BB962C8B-B14F-4D97-AF65-F5344CB8AC3E}">
        <p14:creationId xmlns:p14="http://schemas.microsoft.com/office/powerpoint/2010/main" val="39074501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TM03090430[[fn=Banded]]</Template>
  <TotalTime>1853</TotalTime>
  <Words>466</Words>
  <Application>Microsoft Office PowerPoint</Application>
  <PresentationFormat>Widescreen</PresentationFormat>
  <Paragraphs>71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Corbel</vt:lpstr>
      <vt:lpstr>Courier New</vt:lpstr>
      <vt:lpstr>Wingdings</vt:lpstr>
      <vt:lpstr>Banded</vt:lpstr>
      <vt:lpstr>What is avidpay?</vt:lpstr>
      <vt:lpstr>How AvidPay Works</vt:lpstr>
      <vt:lpstr>PowerPoint Presentation</vt:lpstr>
      <vt:lpstr>PowerPoint Presentation</vt:lpstr>
      <vt:lpstr>PowerPoint Presentation</vt:lpstr>
      <vt:lpstr>PowerPoint Presentation</vt:lpstr>
      <vt:lpstr>Stop Payment process</vt:lpstr>
      <vt:lpstr>Electronic Vendor Payment Options</vt:lpstr>
      <vt:lpstr>Added Security thru positive pay</vt:lpstr>
      <vt:lpstr>Setup of AvidPay in Trustlink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AvidPay?</dc:title>
  <dc:creator>Carol Franchi</dc:creator>
  <cp:lastModifiedBy>Jeff Veltri</cp:lastModifiedBy>
  <cp:revision>49</cp:revision>
  <dcterms:created xsi:type="dcterms:W3CDTF">2018-11-27T01:43:52Z</dcterms:created>
  <dcterms:modified xsi:type="dcterms:W3CDTF">2018-12-14T17:26:40Z</dcterms:modified>
</cp:coreProperties>
</file>